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37160" cy="109728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200" b="1">
                <a:solidFill>
                  <a:srgbClr val="FFFFFF"/>
                </a:solidFill>
                <a:latin typeface="Arial"/>
              </a:defRPr>
            </a:pPr>
            <a:r>
              <a:t>CleverXico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291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F8FAFC"/>
                </a:solidFill>
                <a:latin typeface="Arial"/>
              </a:defRPr>
            </a:pPr>
            <a:r>
              <a:t>Transformamos Negócios com Inteligência Artificial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0233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64748B"/>
                </a:solidFill>
                <a:latin typeface="Arial"/>
              </a:defRPr>
            </a:pPr>
            <a:r>
              <a:t>Formação  •  Consultoria  •  Automações  •  Agentes IA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457200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A855F7"/>
                </a:solidFill>
                <a:latin typeface="Arial"/>
              </a:defRPr>
            </a:pPr>
            <a:r>
              <a:t>500+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0" y="521208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8FAFC"/>
                </a:solidFill>
                <a:latin typeface="Arial"/>
              </a:defRPr>
            </a:pPr>
            <a:r>
              <a:t>Alunos Formados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457200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A855F7"/>
                </a:solidFill>
                <a:latin typeface="Arial"/>
              </a:defRPr>
            </a:pPr>
            <a:r>
              <a:t>100%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0" y="521208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8FAFC"/>
                </a:solidFill>
                <a:latin typeface="Arial"/>
              </a:defRPr>
            </a:pPr>
            <a:r>
              <a:t>Prático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855F7"/>
                </a:solidFill>
                <a:latin typeface="Arial"/>
              </a:defRPr>
            </a:pPr>
            <a:r>
              <a:t>SOBRE NÓS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Arial"/>
              </a:defRPr>
            </a:pPr>
            <a:r>
              <a:t>A Nossa Missão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9456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8FAFC"/>
                </a:solidFill>
                <a:latin typeface="Arial"/>
              </a:defRPr>
            </a:pPr>
            <a:r>
              <a:t>Transformamos negócios e vidas com Inteligência Artificial, </a:t>
            </a:r>
            <a:br/>
            <a:r>
              <a:t>aumentando a produtividade, reduzindo custos, libertando tempo </a:t>
            </a:r>
            <a:br/>
            <a:r>
              <a:t>e promovendo conexões humanas para um futuro mais eficiente.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6400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Formação prática e aplicada à realidade profissional</a:t>
            </a:r>
          </a:p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Consultoria personalizada para cada negócio</a:t>
            </a:r>
          </a:p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Soluções de automação que libertam tempo</a:t>
            </a:r>
          </a:p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Certificação DGERT reconhecida</a:t>
            </a:r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3657600"/>
          </a:xfrm>
          <a:prstGeom prst="rect">
            <a:avLst/>
          </a:prstGeom>
          <a:solidFill>
            <a:srgbClr val="3232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0" y="2286000"/>
            <a:ext cx="1371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400" b="1">
                <a:solidFill>
                  <a:srgbClr val="FFFFFF"/>
                </a:solidFill>
                <a:latin typeface="Arial"/>
              </a:defRPr>
            </a:pPr>
            <a:r>
              <a:t>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0" y="3657600"/>
            <a:ext cx="2926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Arial"/>
              </a:defRPr>
            </a:pPr>
            <a:r>
              <a:t>Focados em</a:t>
            </a:r>
            <a:br/>
            <a:r>
              <a:t>Resultados Reais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855F7"/>
                </a:solidFill>
                <a:latin typeface="Arial"/>
              </a:defRPr>
            </a:pPr>
            <a:r>
              <a:t>O QUE FAZEMOS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Os Nossos Serviços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011680"/>
            <a:ext cx="3474720" cy="228600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19456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855F7"/>
                </a:solidFill>
                <a:latin typeface="Arial"/>
              </a:defRPr>
            </a:pPr>
            <a:r>
              <a:t>🎓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Formação em 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200400"/>
            <a:ext cx="3108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8FAFC"/>
                </a:solidFill>
                <a:latin typeface="Arial"/>
              </a:defRPr>
            </a:pPr>
            <a:r>
              <a:t>Cursos práticos para profissionais e empresas. Online e presencial, com certificação DGERT.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9120" y="2011680"/>
            <a:ext cx="3474720" cy="228600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219456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855F7"/>
                </a:solidFill>
                <a:latin typeface="Arial"/>
              </a:defRPr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7432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Consultoria em 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200400"/>
            <a:ext cx="3108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8FAFC"/>
                </a:solidFill>
                <a:latin typeface="Arial"/>
              </a:defRPr>
            </a:pPr>
            <a:r>
              <a:t>Estratégias e sistemas inteligentes adaptados à sua empresa — da análise à implementação.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2011680"/>
            <a:ext cx="3474720" cy="228600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0" y="219456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855F7"/>
                </a:solidFill>
                <a:latin typeface="Arial"/>
              </a:defRPr>
            </a:pPr>
            <a:r>
              <a:t>⚡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27432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Automações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3200400"/>
            <a:ext cx="3108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8FAFC"/>
                </a:solidFill>
                <a:latin typeface="Arial"/>
              </a:defRPr>
            </a:pPr>
            <a:r>
              <a:t>Automatize processos com Make, N8N e fluxos inteligentes. Reduza custos e ganhe eficiência.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4572000"/>
            <a:ext cx="3474720" cy="228600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7548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855F7"/>
                </a:solidFill>
                <a:latin typeface="Arial"/>
              </a:defRPr>
            </a:pPr>
            <a:r>
              <a:t>🤖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3035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Agentes IA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5760720"/>
            <a:ext cx="3108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8FAFC"/>
                </a:solidFill>
                <a:latin typeface="Arial"/>
              </a:defRPr>
            </a:pPr>
            <a:r>
              <a:t>Assistentes virtuais 24/7 para WhatsApp, atendimento ao cliente e operações internas.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389120" y="4572000"/>
            <a:ext cx="3474720" cy="228600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0" y="47548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855F7"/>
                </a:solidFill>
                <a:latin typeface="Arial"/>
              </a:defRPr>
            </a:pPr>
            <a:r>
              <a:t>📊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53035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Data Analytics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5760720"/>
            <a:ext cx="3108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8FAFC"/>
                </a:solidFill>
                <a:latin typeface="Arial"/>
              </a:defRPr>
            </a:pPr>
            <a:r>
              <a:t>Análise de dados com IA. Visualização, previsões e insights para decisões estratégicas.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046720" y="4572000"/>
            <a:ext cx="3474720" cy="228600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0" y="47548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855F7"/>
                </a:solidFill>
                <a:latin typeface="Arial"/>
              </a:defRPr>
            </a:pPr>
            <a:r>
              <a:t>🚀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0" y="53035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Transformação Digital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5760720"/>
            <a:ext cx="3108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8FAFC"/>
                </a:solidFill>
                <a:latin typeface="Arial"/>
              </a:defRPr>
            </a:pPr>
            <a:r>
              <a:t>Acompanhamento completo na jornada de adoção de IA no seu negócio.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5486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855F7"/>
                </a:solidFill>
                <a:latin typeface="Arial"/>
              </a:defRPr>
            </a:pPr>
            <a:r>
              <a:t>FORMAÇÃO DESTACADA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91440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Curso Intensivo de 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8FAFC"/>
                </a:solidFill>
                <a:latin typeface="Arial"/>
              </a:defRPr>
            </a:pPr>
            <a:r>
              <a:t>32 Horas  •  8 Semanas  •  Certificado DGERT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77440"/>
            <a:ext cx="6400800" cy="50292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48716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A855F7"/>
                </a:solidFill>
                <a:latin typeface="Arial"/>
              </a:defRPr>
            </a:pPr>
            <a:r>
              <a:t>Módulo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248716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Introdução à 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0" y="248716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64748B"/>
                </a:solidFill>
                <a:latin typeface="Arial"/>
              </a:defRPr>
            </a:pPr>
            <a:r>
              <a:t>4h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" y="2971800"/>
            <a:ext cx="6400800" cy="50292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08152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A855F7"/>
                </a:solidFill>
                <a:latin typeface="Arial"/>
              </a:defRPr>
            </a:pPr>
            <a:r>
              <a:t>Módulo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11680" y="308152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Prompting e Assistentes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308152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64748B"/>
                </a:solidFill>
                <a:latin typeface="Arial"/>
              </a:defRPr>
            </a:pPr>
            <a:r>
              <a:t>8h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3566160"/>
            <a:ext cx="6400800" cy="50292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367588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A855F7"/>
                </a:solidFill>
                <a:latin typeface="Arial"/>
              </a:defRPr>
            </a:pPr>
            <a:r>
              <a:t>Módulo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367588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Data Analytics com IA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367588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64748B"/>
                </a:solidFill>
                <a:latin typeface="Arial"/>
              </a:defRPr>
            </a:pPr>
            <a:r>
              <a:t>4h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4160520"/>
            <a:ext cx="6400800" cy="50292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427024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A855F7"/>
                </a:solidFill>
                <a:latin typeface="Arial"/>
              </a:defRPr>
            </a:pPr>
            <a:r>
              <a:t>Módulo 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11680" y="427024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Marketing de IA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17920" y="427024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64748B"/>
                </a:solidFill>
                <a:latin typeface="Arial"/>
              </a:defRPr>
            </a:pPr>
            <a:r>
              <a:t>4h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1520" y="4754880"/>
            <a:ext cx="6400800" cy="50292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486460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A855F7"/>
                </a:solidFill>
                <a:latin typeface="Arial"/>
              </a:defRPr>
            </a:pPr>
            <a:r>
              <a:t>Módulo 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11680" y="486460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Estratégia de IA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17920" y="486460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64748B"/>
                </a:solidFill>
                <a:latin typeface="Arial"/>
              </a:defRPr>
            </a:pPr>
            <a:r>
              <a:t>8h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31520" y="5349240"/>
            <a:ext cx="6400800" cy="50292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" y="545896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A855F7"/>
                </a:solidFill>
                <a:latin typeface="Arial"/>
              </a:defRPr>
            </a:pPr>
            <a:r>
              <a:t>Módulo 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011680" y="545896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Automações Inteligentes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17920" y="545896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64748B"/>
                </a:solidFill>
                <a:latin typeface="Arial"/>
              </a:defRPr>
            </a:pPr>
            <a:r>
              <a:t>8h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046720" y="2011680"/>
            <a:ext cx="3474720" cy="4114800"/>
          </a:xfrm>
          <a:prstGeom prst="round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046720" y="2560320"/>
            <a:ext cx="3474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Arial"/>
              </a:defRPr>
            </a:pPr>
            <a:r>
              <a:t>950€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46720" y="338328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Arial"/>
              </a:defRPr>
            </a:pPr>
            <a:r>
              <a:t>por pessoa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12480" y="40233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Arial"/>
              </a:defRPr>
            </a:pPr>
            <a:r>
              <a:t>✓ Online ou Presencial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412480" y="44348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Arial"/>
              </a:defRPr>
            </a:pPr>
            <a:r>
              <a:t>✓ Certificado DGERT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12480" y="48463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Arial"/>
              </a:defRPr>
            </a:pPr>
            <a:r>
              <a:t>✓ Cheque Formação Elegível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12480" y="52578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Arial"/>
              </a:defRPr>
            </a:pPr>
            <a:r>
              <a:t>✓ Formadores Experientes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855F7"/>
                </a:solidFill>
                <a:latin typeface="Arial"/>
              </a:defRPr>
            </a:pPr>
            <a:r>
              <a:t>SOLUÇÃO EMPRESARIAL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Agentes IA para WhatsApp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8FAFC"/>
                </a:solidFill>
                <a:latin typeface="Arial"/>
              </a:defRPr>
            </a:pPr>
            <a:r>
              <a:t>Atendimento automático 24/7 com Inteligência Artificial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A855F7"/>
                </a:solidFill>
                <a:latin typeface="Arial"/>
              </a:defRPr>
            </a:pPr>
            <a:r>
              <a:t>24/7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0040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8FAFC"/>
                </a:solidFill>
                <a:latin typeface="Arial"/>
              </a:defRPr>
            </a:pPr>
            <a:r>
              <a:t>Atendimento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0" y="256032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A855F7"/>
                </a:solidFill>
                <a:latin typeface="Arial"/>
              </a:defRPr>
            </a:pPr>
            <a:r>
              <a:t>80%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0" y="320040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8FAFC"/>
                </a:solidFill>
                <a:latin typeface="Arial"/>
              </a:defRPr>
            </a:pPr>
            <a:r>
              <a:t>Redução Custos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256032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A855F7"/>
                </a:solidFill>
                <a:latin typeface="Arial"/>
              </a:defRPr>
            </a:pPr>
            <a:r>
              <a:t>∞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320040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8FAFC"/>
                </a:solidFill>
                <a:latin typeface="Arial"/>
              </a:defRPr>
            </a:pPr>
            <a:r>
              <a:t>Escalabilidade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840480"/>
            <a:ext cx="5486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Chatbot inteligente para suporte</a:t>
            </a:r>
          </a:p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Agendamentos automáticos</a:t>
            </a:r>
          </a:p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CRM integrado</a:t>
            </a:r>
          </a:p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Respostas em texto ou áudio</a:t>
            </a:r>
          </a:p>
          <a:p>
            <a:pPr>
              <a:spcAft>
                <a:spcPts val="800"/>
              </a:spcAft>
              <a:defRPr sz="1600">
                <a:solidFill>
                  <a:srgbClr val="F8FAFC"/>
                </a:solidFill>
                <a:latin typeface="Arial"/>
              </a:defRPr>
            </a:pPr>
            <a:r>
              <a:t>• Integrações: Salesforce, HubSpot, Zendesk, Shopify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0" y="2743200"/>
            <a:ext cx="4114800" cy="3200400"/>
          </a:xfrm>
          <a:prstGeom prst="roundRect">
            <a:avLst/>
          </a:prstGeom>
          <a:solidFill>
            <a:srgbClr val="3232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0" y="301752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A855F7"/>
                </a:solidFill>
                <a:latin typeface="Arial"/>
              </a:defRPr>
            </a:pPr>
            <a:r>
              <a:t>PLANO PRO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0" y="347472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Arial"/>
              </a:defRPr>
            </a:pPr>
            <a:r>
              <a:t>79€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0" y="4114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64748B"/>
                </a:solidFill>
                <a:latin typeface="Arial"/>
              </a:defRPr>
            </a:pPr>
            <a:r>
              <a:t>/mês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0" y="466344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8FAFC"/>
                </a:solidFill>
                <a:latin typeface="Arial"/>
              </a:defRPr>
            </a:pPr>
            <a:r>
              <a:t>✓ Conversas ilimitadas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0" y="502920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8FAFC"/>
                </a:solidFill>
                <a:latin typeface="Arial"/>
              </a:defRPr>
            </a:pPr>
            <a:r>
              <a:t>✓ Análise avançada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0" y="5394959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8FAFC"/>
                </a:solidFill>
                <a:latin typeface="Arial"/>
              </a:defRPr>
            </a:pPr>
            <a:r>
              <a:t>✓ Suporte prioritário 24/7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855F7"/>
                </a:solidFill>
                <a:latin typeface="Arial"/>
              </a:defRPr>
            </a:pPr>
            <a:r>
              <a:t>A NOSSA EQUIPA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Formadores Especializados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8FAFC"/>
                </a:solidFill>
                <a:latin typeface="Arial"/>
              </a:defRPr>
            </a:pPr>
            <a:r>
              <a:t>Profissionais com mais de 20 anos de experiência em IA aplicada a negócios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377440"/>
            <a:ext cx="2651760" cy="347472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371600" y="2651760"/>
            <a:ext cx="1371600" cy="13716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00200" y="292608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20624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Arial"/>
              </a:defRPr>
            </a:pPr>
            <a:r>
              <a:t>José Espregueira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457200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A855F7"/>
                </a:solidFill>
                <a:latin typeface="Arial"/>
              </a:defRPr>
            </a:pPr>
            <a:r>
              <a:t>CIO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493776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Arial"/>
              </a:defRPr>
            </a:pPr>
            <a:r>
              <a:t>+20 anos indústria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566160" y="2377440"/>
            <a:ext cx="2651760" cy="347472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206240" y="2651760"/>
            <a:ext cx="1371600" cy="13716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34840" y="292608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0" y="420624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Arial"/>
              </a:defRPr>
            </a:pPr>
            <a:r>
              <a:t>Miguel Silva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0" y="457200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A855F7"/>
                </a:solidFill>
                <a:latin typeface="Arial"/>
              </a:defRPr>
            </a:pPr>
            <a:r>
              <a:t>Economista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3320" y="493776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Arial"/>
              </a:defRPr>
            </a:pPr>
            <a:r>
              <a:t>+20 anos consultoria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0" y="2377440"/>
            <a:ext cx="2651760" cy="347472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7040880" y="2651760"/>
            <a:ext cx="1371600" cy="13716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269480" y="292608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420624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Arial"/>
              </a:defRPr>
            </a:pPr>
            <a:r>
              <a:t>António Castro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457200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A855F7"/>
                </a:solidFill>
                <a:latin typeface="Arial"/>
              </a:defRPr>
            </a:pPr>
            <a:r>
              <a:t>Marketing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37960" y="493776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Arial"/>
              </a:defRPr>
            </a:pPr>
            <a:r>
              <a:t>+25 anos docente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235440" y="2377440"/>
            <a:ext cx="2651760" cy="3474720"/>
          </a:xfrm>
          <a:prstGeom prst="roundRect">
            <a:avLst/>
          </a:prstGeom>
          <a:solidFill>
            <a:srgbClr val="2D2D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9875520" y="2651760"/>
            <a:ext cx="1371600" cy="13716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04120" y="2926080"/>
            <a:ext cx="914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26880" y="420624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Arial"/>
              </a:defRPr>
            </a:pPr>
            <a:r>
              <a:t>Fábio Fernandes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26880" y="457200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A855F7"/>
                </a:solidFill>
                <a:latin typeface="Arial"/>
              </a:defRPr>
            </a:pPr>
            <a:r>
              <a:t>Analytics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72600" y="493776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Arial"/>
              </a:defRPr>
            </a:pPr>
            <a:r>
              <a:t>+10 anos dados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855F7"/>
                </a:solidFill>
                <a:latin typeface="Arial"/>
              </a:defRPr>
            </a:pPr>
            <a:r>
              <a:t>TESTEMUNHOS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O Que Dizem os Nossos Alunos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011680"/>
            <a:ext cx="10515600" cy="128016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14884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C832"/>
                </a:solidFill>
                <a:latin typeface="Arial"/>
              </a:defRPr>
            </a:pPr>
            <a:r>
              <a:t>★★★★★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468880"/>
            <a:ext cx="9601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8FAFC"/>
                </a:solidFill>
                <a:latin typeface="Arial"/>
              </a:defRPr>
            </a:pPr>
            <a:r>
              <a:t>"A formação mudou completamente a forma como trabalho. Em apenas uma sessão percebi como usar o ChatGPT para otimizar tarefas."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92608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64748B"/>
                </a:solidFill>
                <a:latin typeface="Arial"/>
              </a:defRPr>
            </a:pPr>
            <a:r>
              <a:t>— Joana Ferreira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3566160"/>
            <a:ext cx="10515600" cy="128016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370332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C832"/>
                </a:solidFill>
                <a:latin typeface="Arial"/>
              </a:defRPr>
            </a:pPr>
            <a:r>
              <a:t>★★★★★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023360"/>
            <a:ext cx="9601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8FAFC"/>
                </a:solidFill>
                <a:latin typeface="Arial"/>
              </a:defRPr>
            </a:pPr>
            <a:r>
              <a:t>"Consegui criar o meu primeiro assistente interno para automatizar relatórios e poupo horas por semana."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448056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64748B"/>
                </a:solidFill>
                <a:latin typeface="Arial"/>
              </a:defRPr>
            </a:pPr>
            <a:r>
              <a:t>— Participante Nível II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5120640"/>
            <a:ext cx="10515600" cy="1280160"/>
          </a:xfrm>
          <a:prstGeom prst="roundRect">
            <a:avLst/>
          </a:prstGeom>
          <a:solidFill>
            <a:srgbClr val="282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97280" y="52578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C832"/>
                </a:solidFill>
                <a:latin typeface="Arial"/>
              </a:defRPr>
            </a:pPr>
            <a:r>
              <a:t>★★★★★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5577840"/>
            <a:ext cx="9601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8FAFC"/>
                </a:solidFill>
                <a:latin typeface="Arial"/>
              </a:defRPr>
            </a:pPr>
            <a:r>
              <a:t>"Participámos com a nossa equipa e foi das decisões mais inteligentes. Já vimos resultados logo na primeira semana."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60350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64748B"/>
                </a:solidFill>
                <a:latin typeface="Arial"/>
              </a:defRPr>
            </a:pPr>
            <a:r>
              <a:t>— Camilo Andrade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855F7"/>
                </a:solidFill>
                <a:latin typeface="Arial"/>
              </a:defRPr>
            </a:pPr>
            <a:r>
              <a:t>DIFERENCIAÇÃO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Arial"/>
              </a:defRPr>
            </a:pPr>
            <a:r>
              <a:t>Porquê a CleverXico?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FFFFFF"/>
                </a:solidFill>
                <a:latin typeface="Arial"/>
              </a:defRPr>
            </a:pPr>
            <a:r>
              <a:t>🏆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8288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Histórico Comprovado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1945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8FAFC"/>
                </a:solidFill>
                <a:latin typeface="Arial"/>
              </a:defRPr>
            </a:pPr>
            <a:r>
              <a:t>Mais de 500 alunos formados em Indústria, Logística, Retalho e Contabilidade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78892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FFFFFF"/>
                </a:solidFill>
                <a:latin typeface="Arial"/>
              </a:defRPr>
            </a:pPr>
            <a:r>
              <a:t>👨‍🏫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27889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Formadores Experientes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3154679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8FAFC"/>
                </a:solidFill>
                <a:latin typeface="Arial"/>
              </a:defRPr>
            </a:pPr>
            <a:r>
              <a:t>Profissionais com 10-25 anos de experiência em contextos reais de inovação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749039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FFFFFF"/>
                </a:solidFill>
                <a:latin typeface="Arial"/>
              </a:defRPr>
            </a:pPr>
            <a:r>
              <a:t>⚡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749039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Abordagem 100% Prática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41148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8FAFC"/>
                </a:solidFill>
                <a:latin typeface="Arial"/>
              </a:defRPr>
            </a:pPr>
            <a:r>
              <a:t>Casos reais, aplicação imediata, resultados desde o primeiro dia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70916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FFFFFF"/>
                </a:solidFill>
                <a:latin typeface="Arial"/>
              </a:defRPr>
            </a:pPr>
            <a:r>
              <a:t>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47091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Certificação DGERT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50749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8FAFC"/>
                </a:solidFill>
                <a:latin typeface="Arial"/>
              </a:defRPr>
            </a:pPr>
            <a:r>
              <a:t>Formação reconhecida e elegível para Cheque Formação (receba até 750€)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66928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FFFFFF"/>
                </a:solidFill>
                <a:latin typeface="Arial"/>
              </a:defRPr>
            </a:pPr>
            <a:r>
              <a:t>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56692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Arial"/>
              </a:defRPr>
            </a:pPr>
            <a:r>
              <a:t>Flexibilidade Total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3040" y="60350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8FAFC"/>
                </a:solidFill>
                <a:latin typeface="Arial"/>
              </a:defRPr>
            </a:pPr>
            <a:r>
              <a:t>Online ou presencial, horário laboral ou pós-laboral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0" y="1828800"/>
            <a:ext cx="121889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Arial"/>
              </a:defRPr>
            </a:pPr>
            <a:r>
              <a:t>Pronto para Transformar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560320"/>
            <a:ext cx="121889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A855F7"/>
                </a:solidFill>
                <a:latin typeface="Arial"/>
              </a:defRPr>
            </a:pPr>
            <a:r>
              <a:t>o Seu Negócio com IA?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657600"/>
            <a:ext cx="121889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8FAFC"/>
                </a:solidFill>
                <a:latin typeface="Arial"/>
              </a:defRPr>
            </a:pPr>
            <a:r>
              <a:t>Agende uma demonstração personalizada ou inscreva-se nos nossos cursos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0400" y="4572000"/>
            <a:ext cx="5788152" cy="1645920"/>
          </a:xfrm>
          <a:prstGeom prst="roundRect">
            <a:avLst/>
          </a:prstGeom>
          <a:solidFill>
            <a:srgbClr val="3232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0" y="48463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🌐  cleverxico.com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52120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📧  geral@cleverxico.com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55778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📱  +351 912 739 184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