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cover-ai-te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ectangle 4"/>
          <p:cNvSpPr/>
          <p:nvPr/>
        </p:nvSpPr>
        <p:spPr>
          <a:xfrm>
            <a:off x="0" y="2926080"/>
            <a:ext cx="137160" cy="109728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731520" y="2286000"/>
            <a:ext cx="64008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7200" b="1">
                <a:solidFill>
                  <a:srgbClr val="FFFFFF"/>
                </a:solidFill>
                <a:latin typeface="Arial"/>
              </a:defRPr>
            </a:pPr>
            <a:r>
              <a:t>CleverXico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3291840"/>
            <a:ext cx="5943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8FAFC"/>
                </a:solidFill>
                <a:latin typeface="Arial"/>
              </a:defRPr>
            </a:pPr>
            <a:r>
              <a:t>Transformamos Negócios com Inteligência Artificial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4023360"/>
            <a:ext cx="5943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64748B"/>
                </a:solidFill>
                <a:latin typeface="Arial"/>
              </a:defRPr>
            </a:pPr>
            <a:r>
              <a:t>Formação  •  Consultoria  •  Automações  •  Agentes IA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152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73152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500+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Alunos Formados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00400" y="502920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3200400" y="5166360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100%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0400" y="580644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Prático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731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SOBRE NÓS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1097280"/>
            <a:ext cx="91440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A Nossa Missão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194560"/>
            <a:ext cx="6400800" cy="182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000" b="0">
                <a:solidFill>
                  <a:srgbClr val="F8FAFC"/>
                </a:solidFill>
                <a:latin typeface="Arial"/>
              </a:defRPr>
            </a:pPr>
            <a:r>
              <a:t>Transformamos negócios e vidas com Inteligência Artificial,</a:t>
            </a:r>
            <a:br/>
            <a:r>
              <a:t>aumentando a produtividade, reduzindo custos, libertando tempo</a:t>
            </a:r>
            <a:br/>
            <a:r>
              <a:t>e promovendo conexões humanas para um futuro mais eficiente.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3840480"/>
            <a:ext cx="64008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Formação prática e aplicada à realidade profissional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Consultoria personalizada para cada negócio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Soluções de automação que libertam tempo</a:t>
            </a:r>
          </a:p>
          <a:p>
            <a:pPr>
              <a:spcAft>
                <a:spcPts val="800"/>
              </a:spcAft>
              <a:defRPr sz="1600">
                <a:solidFill>
                  <a:srgbClr val="F8FAFC"/>
                </a:solidFill>
                <a:latin typeface="Arial"/>
              </a:defRPr>
            </a:pPr>
            <a:r>
              <a:t>• Certificação DGERT reconhecida</a:t>
            </a:r>
          </a:p>
        </p:txBody>
      </p:sp>
      <p:sp>
        <p:nvSpPr>
          <p:cNvPr id="7" name="Rectangle 6"/>
          <p:cNvSpPr/>
          <p:nvPr/>
        </p:nvSpPr>
        <p:spPr>
          <a:xfrm>
            <a:off x="8229600" y="1371600"/>
            <a:ext cx="3200400" cy="3657600"/>
          </a:xfrm>
          <a:prstGeom prst="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9144000" y="2286000"/>
            <a:ext cx="13716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6400" b="0">
                <a:solidFill>
                  <a:srgbClr val="FFFFFF"/>
                </a:solidFill>
                <a:latin typeface="Arial"/>
              </a:defRPr>
            </a:pPr>
            <a:r>
              <a:t>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12480" y="3657600"/>
            <a:ext cx="292608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1">
                <a:solidFill>
                  <a:srgbClr val="FFFFFF"/>
                </a:solidFill>
                <a:latin typeface="Arial"/>
              </a:defRPr>
            </a:pPr>
            <a:r>
              <a:t>Focados em</a:t>
            </a:r>
            <a:br/>
            <a:r>
              <a:t>Resultados Reais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2-services-gr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O QUE FAZEMOS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Os Nossos Serviços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9144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Formação em 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4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Cursos práticos para profissionais e empresas. Online e presencial, com certificação DGERT.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891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5720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Consultoria em 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Estratégias e sistemas inteligentes adaptados à sua empresa — da análise à implementação.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46720" y="201168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229600" y="219456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29600" y="274320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Automações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0" y="320040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Automatize processos com Make, N8N e fluxos inteligentes. Reduza custos e ganhe eficiência.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15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9144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🤖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Agentes 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Assistentes virtuais 24/7 para WhatsApp, atendimento ao cliente e operações internas.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3891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45720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📊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Análise de dados com IA. Visualização, previsões e insights para decisões estratégicas.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046720" y="4572000"/>
            <a:ext cx="3474720" cy="2286000"/>
          </a:xfrm>
          <a:prstGeom prst="roundRect">
            <a:avLst/>
          </a:prstGeom>
          <a:solidFill>
            <a:srgbClr val="23233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229600" y="4754880"/>
            <a:ext cx="914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200" b="0">
                <a:solidFill>
                  <a:srgbClr val="A855F7"/>
                </a:solidFill>
                <a:latin typeface="Arial"/>
              </a:defRPr>
            </a:pPr>
            <a:r>
              <a:t>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29600" y="5303520"/>
            <a:ext cx="31089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Transformação Digital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29600" y="5760720"/>
            <a:ext cx="310896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Acompanhamento completo na jornada de adoção de IA no seu negócio.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course-learn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7772400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FORMAÇÃO DESTACADA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914400"/>
            <a:ext cx="6400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Curso Intensivo de 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1645920"/>
            <a:ext cx="64008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32 Horas  •  8 Semanas  •  Certificado DGERT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31520" y="23774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24871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1680" y="24871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Introdução à 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7920" y="24871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" y="297180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914400" y="308152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1680" y="308152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Prompting e Assistentes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7920" y="308152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1520" y="356616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914400" y="367588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1680" y="367588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Data Analytics com 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7920" y="367588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1520" y="416052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914400" y="427024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11680" y="427024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Marketing de IA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17920" y="427024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4h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1520" y="475488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914400" y="486460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11680" y="486460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Estratégia de IA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17920" y="486460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31520" y="5349240"/>
            <a:ext cx="6400800" cy="50292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914400" y="5458968"/>
            <a:ext cx="109728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A855F7"/>
                </a:solidFill>
                <a:latin typeface="Arial"/>
              </a:defRPr>
            </a:pPr>
            <a:r>
              <a:t>Módulo 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11680" y="5458968"/>
            <a:ext cx="36576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FFFFF"/>
                </a:solidFill>
                <a:latin typeface="Arial"/>
              </a:defRPr>
            </a:pPr>
            <a:r>
              <a:t>Automações Inteligentes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7920" y="5458968"/>
            <a:ext cx="73152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1200" b="0">
                <a:solidFill>
                  <a:srgbClr val="64748B"/>
                </a:solidFill>
                <a:latin typeface="Arial"/>
              </a:defRPr>
            </a:pPr>
            <a:r>
              <a:t>8h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29600" y="2286000"/>
            <a:ext cx="3200400" cy="3657600"/>
          </a:xfrm>
          <a:prstGeom prst="roundRect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8229600" y="2743200"/>
            <a:ext cx="32004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5200" b="1">
                <a:solidFill>
                  <a:srgbClr val="FFFFFF"/>
                </a:solidFill>
                <a:latin typeface="Arial"/>
              </a:defRPr>
            </a:pPr>
            <a:r>
              <a:t>950€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9600" y="3474720"/>
            <a:ext cx="32004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600" b="0">
                <a:solidFill>
                  <a:srgbClr val="FFFFFF"/>
                </a:solidFill>
                <a:latin typeface="Arial"/>
              </a:defRPr>
            </a:pPr>
            <a:r>
              <a:t>por pessoa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03920" y="41148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Online ou Presencial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03920" y="448056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Certificado DGERT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503920" y="484632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Cheque Formação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503920" y="521208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FFFF"/>
                </a:solidFill>
                <a:latin typeface="Arial"/>
              </a:defRPr>
            </a:pPr>
            <a:r>
              <a:t>✓ Formadores Expert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4-whatsapp-ag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SOLUÇÃO EMPRESARIAL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914400"/>
            <a:ext cx="73152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Agentes IA para WhatsApp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16459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0">
                <a:solidFill>
                  <a:srgbClr val="F8FAFC"/>
                </a:solidFill>
                <a:latin typeface="Arial"/>
              </a:defRPr>
            </a:pPr>
            <a:r>
              <a:t>Atendimento automático 24/7 com Inteligência Artificial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52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73152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24/7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Atendimento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0040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320040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80%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Redução Custos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69280" y="2560320"/>
            <a:ext cx="2286000" cy="1280160"/>
          </a:xfrm>
          <a:prstGeom prst="roundRect">
            <a:avLst/>
          </a:prstGeom>
          <a:solidFill>
            <a:srgbClr val="282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5669280" y="2697479"/>
            <a:ext cx="2286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200" b="1">
                <a:solidFill>
                  <a:srgbClr val="A855F7"/>
                </a:solidFill>
                <a:latin typeface="Arial"/>
              </a:defRPr>
            </a:pPr>
            <a:r>
              <a:t>∞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9280" y="3337560"/>
            <a:ext cx="2286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300" b="0">
                <a:solidFill>
                  <a:srgbClr val="F8FAFC"/>
                </a:solidFill>
                <a:latin typeface="Arial"/>
              </a:defRPr>
            </a:pPr>
            <a:r>
              <a:t>Escalabilidade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520" y="4114800"/>
            <a:ext cx="54864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Chatbot inteligente para suporte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Agendamentos automáticos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CRM integrado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Respostas em texto ou áudio</a:t>
            </a:r>
          </a:p>
          <a:p>
            <a:pPr>
              <a:spcAft>
                <a:spcPts val="800"/>
              </a:spcAft>
              <a:defRPr sz="1500">
                <a:solidFill>
                  <a:srgbClr val="F8FAFC"/>
                </a:solidFill>
                <a:latin typeface="Arial"/>
              </a:defRPr>
            </a:pPr>
            <a:r>
              <a:t>• Integrações: Salesforce, HubSpot, Zendesk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72400" y="2743200"/>
            <a:ext cx="3657600" cy="320040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7772400" y="30175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200" b="1">
                <a:solidFill>
                  <a:srgbClr val="A855F7"/>
                </a:solidFill>
                <a:latin typeface="Arial"/>
              </a:defRPr>
            </a:pPr>
            <a:r>
              <a:t>PLANO PRO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72400" y="3474720"/>
            <a:ext cx="36576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79€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400" y="4114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>
                <a:solidFill>
                  <a:srgbClr val="64748B"/>
                </a:solidFill>
                <a:latin typeface="Arial"/>
              </a:defRPr>
            </a:pPr>
            <a:r>
              <a:t>/mês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29600" y="466344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Conversas ilimitadas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029200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Análise avançada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229600" y="5394959"/>
            <a:ext cx="274320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8FAFC"/>
                </a:solidFill>
                <a:latin typeface="Arial"/>
              </a:defRPr>
            </a:pPr>
            <a:r>
              <a:t>✓ Suporte 24/7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4572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A NOSSA EQUIPA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82296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Formadores Especializados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554480"/>
            <a:ext cx="9144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5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IA aplicada a negócios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8640" y="2103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7" name="Picture 6" descr="jo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331720"/>
            <a:ext cx="1188720" cy="1463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1680" y="2423160"/>
            <a:ext cx="192024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José Espregueira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1680" y="2788920"/>
            <a:ext cx="19202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CIO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1680" y="3108960"/>
            <a:ext cx="1920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indústria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51959" y="2103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2" name="Picture 11" descr="migu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840" y="2331720"/>
            <a:ext cx="1188720" cy="14630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000" y="2423160"/>
            <a:ext cx="192024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Miguel Silva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2788920"/>
            <a:ext cx="19202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Economista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3108960"/>
            <a:ext cx="1920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+20 anos consultoria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955279" y="2103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Oval 16"/>
          <p:cNvSpPr/>
          <p:nvPr/>
        </p:nvSpPr>
        <p:spPr>
          <a:xfrm>
            <a:off x="8138159" y="2423160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8366759" y="2697479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18319" y="2423160"/>
            <a:ext cx="192024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António Castro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18319" y="2788920"/>
            <a:ext cx="19202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Marketing Digital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18319" y="3108960"/>
            <a:ext cx="1920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+25 anos docente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48640" y="4389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3" name="Picture 22" descr="fabio.web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4617720"/>
            <a:ext cx="1188720" cy="14630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011680" y="4709159"/>
            <a:ext cx="192024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Fábio Fernandes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11680" y="5074920"/>
            <a:ext cx="19202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Data Analytics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11680" y="5394960"/>
            <a:ext cx="1920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+10 anos E-commerce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251959" y="4389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8" name="Picture 27" descr="joa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840" y="4617720"/>
            <a:ext cx="118872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15000" y="4709159"/>
            <a:ext cx="192024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João Marques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15000" y="5074920"/>
            <a:ext cx="19202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IA Generativa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15000" y="5394960"/>
            <a:ext cx="1920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Storytelling &amp; MKT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955279" y="4389120"/>
            <a:ext cx="3566160" cy="2103120"/>
          </a:xfrm>
          <a:prstGeom prst="roundRect">
            <a:avLst/>
          </a:prstGeom>
          <a:solidFill>
            <a:srgbClr val="2D2D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Oval 32"/>
          <p:cNvSpPr/>
          <p:nvPr/>
        </p:nvSpPr>
        <p:spPr>
          <a:xfrm>
            <a:off x="8138159" y="4709159"/>
            <a:ext cx="1097280" cy="1097280"/>
          </a:xfrm>
          <a:prstGeom prst="ellipse">
            <a:avLst/>
          </a:prstGeom>
          <a:solidFill>
            <a:srgbClr val="A855F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8366759" y="4983480"/>
            <a:ext cx="64008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3200" b="0">
                <a:solidFill>
                  <a:srgbClr val="FFFFFF"/>
                </a:solidFill>
                <a:latin typeface="Arial"/>
              </a:defRPr>
            </a:pPr>
            <a:r>
              <a:t>👤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418319" y="4709159"/>
            <a:ext cx="192024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FFFFFF"/>
                </a:solidFill>
                <a:latin typeface="Arial"/>
              </a:defRPr>
            </a:pPr>
            <a:r>
              <a:t>Bruno Oliveira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418319" y="5074920"/>
            <a:ext cx="1920240" cy="320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100" b="0">
                <a:solidFill>
                  <a:srgbClr val="A855F7"/>
                </a:solidFill>
                <a:latin typeface="Arial"/>
              </a:defRPr>
            </a:pPr>
            <a:r>
              <a:t>Digital Hub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18319" y="5394960"/>
            <a:ext cx="19202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000" b="0">
                <a:solidFill>
                  <a:srgbClr val="64748B"/>
                </a:solidFill>
                <a:latin typeface="Arial"/>
              </a:defRPr>
            </a:pPr>
            <a:r>
              <a:t>Sumol+Compal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TESTEMUNHOS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000" b="1">
                <a:solidFill>
                  <a:srgbClr val="FFFFFF"/>
                </a:solidFill>
                <a:latin typeface="Arial"/>
              </a:defRPr>
            </a:pPr>
            <a:r>
              <a:t>O Que Dizem os Nossos Alunos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1520" y="201168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1097280" y="214884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280" y="246888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"A formação mudou completamente a forma como trabalho. Em apenas uma sessão percebi como usar o ChatGPT para otimizar tarefas."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280" y="292608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Joana Ferreira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1520" y="356616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1097280" y="370332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402336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"Consegui criar o meu primeiro assistente interno para automatizar relatórios e poupo horas por semana."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280" y="448056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Participante Nível II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31520" y="5120640"/>
            <a:ext cx="10515600" cy="1280160"/>
          </a:xfrm>
          <a:prstGeom prst="roundRect">
            <a:avLst/>
          </a:prstGeom>
          <a:solidFill>
            <a:srgbClr val="2828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1097280" y="5257800"/>
            <a:ext cx="18288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0">
                <a:solidFill>
                  <a:srgbClr val="FFC832"/>
                </a:solidFill>
                <a:latin typeface="Arial"/>
              </a:defRPr>
            </a:pPr>
            <a:r>
              <a:t>★★★★★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280" y="5577840"/>
            <a:ext cx="96012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"Participámos com a nossa equipa e foi das decisões mais inteligentes. Já vimos resultados logo na primeira semana."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6035040"/>
            <a:ext cx="914400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200" b="1">
                <a:solidFill>
                  <a:srgbClr val="64748B"/>
                </a:solidFill>
                <a:latin typeface="Arial"/>
              </a:defRPr>
            </a:pPr>
            <a:r>
              <a:t>— Camilo Andrade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919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TextBox 2"/>
          <p:cNvSpPr txBox="1"/>
          <p:nvPr/>
        </p:nvSpPr>
        <p:spPr>
          <a:xfrm>
            <a:off x="731520" y="54864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1">
                <a:solidFill>
                  <a:srgbClr val="A855F7"/>
                </a:solidFill>
                <a:latin typeface="Arial"/>
              </a:defRPr>
            </a:pPr>
            <a:r>
              <a:t>DIFERENCIAÇÃO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914400"/>
            <a:ext cx="91440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4400" b="1">
                <a:solidFill>
                  <a:srgbClr val="FFFFFF"/>
                </a:solidFill>
                <a:latin typeface="Arial"/>
              </a:defRPr>
            </a:pPr>
            <a:r>
              <a:t>Porquê a CleverXico?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82880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🏆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3040" y="182880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Histórico Comprovado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040" y="219456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Mais de 500 alunos formados em Indústria, Logística, Retalho e Contabilidade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278892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👨‍🏫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3040" y="278892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Formadores Experientes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3040" y="3154679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Profissionais com 10-25 anos de experiência em contextos reais de inovação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" y="3749039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3040" y="3749039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Abordagem 100% Prática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3040" y="411480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Casos reais, aplicação imediata, resultados desde o primeiro 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" y="470916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3040" y="470916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Certificação DGERT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3040" y="507492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Formação reconhecida e elegível para Cheque Formação (receba até 750€)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" y="5669280"/>
            <a:ext cx="54864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2400" b="0">
                <a:solidFill>
                  <a:srgbClr val="FFFFFF"/>
                </a:solidFill>
                <a:latin typeface="Arial"/>
              </a:defRPr>
            </a:pPr>
            <a:r>
              <a:t>🌐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63040" y="5669280"/>
            <a:ext cx="36576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800" b="1">
                <a:solidFill>
                  <a:srgbClr val="FFFFFF"/>
                </a:solidFill>
                <a:latin typeface="Arial"/>
              </a:defRPr>
            </a:pPr>
            <a:r>
              <a:t>Flexibilidade Total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63040" y="6035040"/>
            <a:ext cx="91440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 b="0">
                <a:solidFill>
                  <a:srgbClr val="F8FAFC"/>
                </a:solidFill>
                <a:latin typeface="Arial"/>
              </a:defRPr>
            </a:pPr>
            <a:r>
              <a:t>Online ou presencial, horário laboral ou pós-laboral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6-cta-transform-v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414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0" y="182880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  <a:latin typeface="Arial"/>
              </a:defRPr>
            </a:pPr>
            <a:r>
              <a:t>Pronto para Transformar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560320"/>
            <a:ext cx="12188952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800" b="1">
                <a:solidFill>
                  <a:srgbClr val="A855F7"/>
                </a:solidFill>
                <a:latin typeface="Arial"/>
              </a:defRPr>
            </a:pPr>
            <a:r>
              <a:t>o Seu Negócio com IA?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57600"/>
            <a:ext cx="12188952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 b="0">
                <a:solidFill>
                  <a:srgbClr val="F8FAFC"/>
                </a:solidFill>
                <a:latin typeface="Arial"/>
              </a:defRPr>
            </a:pPr>
            <a:r>
              <a:t>Agende uma demonstração personalizada ou inscreva-se nos nossos cursos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00400" y="4572000"/>
            <a:ext cx="5788152" cy="1645920"/>
          </a:xfrm>
          <a:prstGeom prst="roundRect">
            <a:avLst/>
          </a:prstGeom>
          <a:solidFill>
            <a:srgbClr val="3232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TextBox 7"/>
          <p:cNvSpPr txBox="1"/>
          <p:nvPr/>
        </p:nvSpPr>
        <p:spPr>
          <a:xfrm>
            <a:off x="3657600" y="484632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🌐  cleverxico.com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521208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📧  geral@cleverxico.com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7784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600" b="0">
                <a:solidFill>
                  <a:srgbClr val="FFFFFF"/>
                </a:solidFill>
                <a:latin typeface="Arial"/>
              </a:defRPr>
            </a:pPr>
            <a:r>
              <a:t>📱  +351 912 739 184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