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</p:sldIdLst>
  <p:sldSz cx="12188952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1-cover-ai-tec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2926080"/>
            <a:ext cx="137160" cy="1097280"/>
          </a:xfrm>
          <a:prstGeom prst="rect">
            <a:avLst/>
          </a:prstGeom>
          <a:solidFill>
            <a:srgbClr val="A855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2286000"/>
            <a:ext cx="64008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7200" b="1">
                <a:solidFill>
                  <a:srgbClr val="FFFFFF"/>
                </a:solidFill>
                <a:latin typeface="Arial"/>
              </a:defRPr>
            </a:pPr>
            <a:r>
              <a:t>CleverXico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3291840"/>
            <a:ext cx="59436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400" b="0">
                <a:solidFill>
                  <a:srgbClr val="F8FAFC"/>
                </a:solidFill>
                <a:latin typeface="Arial"/>
              </a:defRPr>
            </a:pPr>
            <a:r>
              <a:t>Transformamos Negócios com Inteligência Artificial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1520" y="4023360"/>
            <a:ext cx="59436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600" b="0">
                <a:solidFill>
                  <a:srgbClr val="64748B"/>
                </a:solidFill>
                <a:latin typeface="Arial"/>
              </a:defRPr>
            </a:pPr>
            <a:r>
              <a:t>Formação  •  Consultoria  •  Automações  •  Agentes IA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31520" y="5029200"/>
            <a:ext cx="2286000" cy="1280160"/>
          </a:xfrm>
          <a:prstGeom prst="roundRect">
            <a:avLst/>
          </a:prstGeom>
          <a:solidFill>
            <a:srgbClr val="2828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731520" y="5166360"/>
            <a:ext cx="2286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200" b="1">
                <a:solidFill>
                  <a:srgbClr val="A855F7"/>
                </a:solidFill>
                <a:latin typeface="Arial"/>
              </a:defRPr>
            </a:pPr>
            <a:r>
              <a:t>500+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1520" y="5806440"/>
            <a:ext cx="2286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300" b="0">
                <a:solidFill>
                  <a:srgbClr val="F8FAFC"/>
                </a:solidFill>
                <a:latin typeface="Arial"/>
              </a:defRPr>
            </a:pPr>
            <a:r>
              <a:t>Alunos Formados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200400" y="5029200"/>
            <a:ext cx="2286000" cy="1280160"/>
          </a:xfrm>
          <a:prstGeom prst="roundRect">
            <a:avLst/>
          </a:prstGeom>
          <a:solidFill>
            <a:srgbClr val="2828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3200400" y="5166360"/>
            <a:ext cx="2286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200" b="1">
                <a:solidFill>
                  <a:srgbClr val="A855F7"/>
                </a:solidFill>
                <a:latin typeface="Arial"/>
              </a:defRPr>
            </a:pPr>
            <a:r>
              <a:t>100%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00400" y="5806440"/>
            <a:ext cx="2286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300" b="0">
                <a:solidFill>
                  <a:srgbClr val="F8FAFC"/>
                </a:solidFill>
                <a:latin typeface="Arial"/>
              </a:defRPr>
            </a:pPr>
            <a:r>
              <a:t>Prático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731520" y="73152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SOBRE NÓS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" y="1097280"/>
            <a:ext cx="91440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400" b="1">
                <a:solidFill>
                  <a:srgbClr val="FFFFFF"/>
                </a:solidFill>
                <a:latin typeface="Arial"/>
              </a:defRPr>
            </a:pPr>
            <a:r>
              <a:t>A Nossa Missão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2194560"/>
            <a:ext cx="6400800" cy="182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000" b="0">
                <a:solidFill>
                  <a:srgbClr val="F8FAFC"/>
                </a:solidFill>
                <a:latin typeface="Arial"/>
              </a:defRPr>
            </a:pPr>
            <a:r>
              <a:t>Transformamos negócios e vidas com Inteligência Artificial, </a:t>
            </a:r>
            <a:br/>
            <a:r>
              <a:t>aumentando a produtividade, reduzindo custos, libertando tempo </a:t>
            </a:r>
            <a:br/>
            <a:r>
              <a:t>e promovendo conexões humanas para um futuro mais eficiente.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3840480"/>
            <a:ext cx="6400800" cy="228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 sz="1600">
                <a:solidFill>
                  <a:srgbClr val="F8FAFC"/>
                </a:solidFill>
                <a:latin typeface="Arial"/>
              </a:defRPr>
            </a:pPr>
            <a:r>
              <a:t>• Formação prática e aplicada à realidade profissional</a:t>
            </a:r>
          </a:p>
          <a:p>
            <a:pPr>
              <a:spcAft>
                <a:spcPts val="800"/>
              </a:spcAft>
              <a:defRPr sz="1600">
                <a:solidFill>
                  <a:srgbClr val="F8FAFC"/>
                </a:solidFill>
                <a:latin typeface="Arial"/>
              </a:defRPr>
            </a:pPr>
            <a:r>
              <a:t>• Consultoria personalizada para cada negócio</a:t>
            </a:r>
          </a:p>
          <a:p>
            <a:pPr>
              <a:spcAft>
                <a:spcPts val="800"/>
              </a:spcAft>
              <a:defRPr sz="1600">
                <a:solidFill>
                  <a:srgbClr val="F8FAFC"/>
                </a:solidFill>
                <a:latin typeface="Arial"/>
              </a:defRPr>
            </a:pPr>
            <a:r>
              <a:t>• Soluções de automação que libertam tempo</a:t>
            </a:r>
          </a:p>
          <a:p>
            <a:pPr>
              <a:spcAft>
                <a:spcPts val="800"/>
              </a:spcAft>
              <a:defRPr sz="1600">
                <a:solidFill>
                  <a:srgbClr val="F8FAFC"/>
                </a:solidFill>
                <a:latin typeface="Arial"/>
              </a:defRPr>
            </a:pPr>
            <a:r>
              <a:t>• Certificação DGERT reconhecida</a:t>
            </a:r>
          </a:p>
        </p:txBody>
      </p:sp>
      <p:sp>
        <p:nvSpPr>
          <p:cNvPr id="7" name="Rectangle 6"/>
          <p:cNvSpPr/>
          <p:nvPr/>
        </p:nvSpPr>
        <p:spPr>
          <a:xfrm>
            <a:off x="8229600" y="1371600"/>
            <a:ext cx="3200400" cy="3657600"/>
          </a:xfrm>
          <a:prstGeom prst="rect">
            <a:avLst/>
          </a:prstGeom>
          <a:solidFill>
            <a:srgbClr val="32324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9144000" y="2286000"/>
            <a:ext cx="137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6400" b="1">
                <a:solidFill>
                  <a:srgbClr val="FFFFFF"/>
                </a:solidFill>
                <a:latin typeface="Arial"/>
              </a:defRPr>
            </a:pPr>
            <a:r>
              <a:t>🎯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12480" y="3657600"/>
            <a:ext cx="292608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800" b="1">
                <a:solidFill>
                  <a:srgbClr val="FFFFFF"/>
                </a:solidFill>
                <a:latin typeface="Arial"/>
              </a:defRPr>
            </a:pPr>
            <a:r>
              <a:t>Focados em</a:t>
            </a:r>
            <a:br/>
            <a:r>
              <a:t>Resultados Reais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3" name="Rectangl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2" name="Picture 1" descr="02-services-gri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1520" y="54864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O QUE FAZEMOS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914400"/>
            <a:ext cx="9144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Arial"/>
              </a:defRPr>
            </a:pPr>
            <a:r>
              <a:t>Os Nossos Serviços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31520" y="2011680"/>
            <a:ext cx="3474720" cy="2286000"/>
          </a:xfrm>
          <a:prstGeom prst="roundRect">
            <a:avLst/>
          </a:prstGeom>
          <a:solidFill>
            <a:srgbClr val="2323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914400" y="2194560"/>
            <a:ext cx="914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1">
                <a:solidFill>
                  <a:srgbClr val="A855F7"/>
                </a:solidFill>
                <a:latin typeface="Arial"/>
              </a:defRPr>
            </a:pPr>
            <a:r>
              <a:t>🎓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" y="2743200"/>
            <a:ext cx="31089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Formação em 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4400" y="3200400"/>
            <a:ext cx="310896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Cursos práticos para profissionais e empresas. Online e presencial, com certificação DGERT.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389120" y="2011680"/>
            <a:ext cx="3474720" cy="2286000"/>
          </a:xfrm>
          <a:prstGeom prst="roundRect">
            <a:avLst/>
          </a:prstGeom>
          <a:solidFill>
            <a:srgbClr val="2323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4572000" y="2194560"/>
            <a:ext cx="914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1">
                <a:solidFill>
                  <a:srgbClr val="A855F7"/>
                </a:solidFill>
                <a:latin typeface="Arial"/>
              </a:defRPr>
            </a:pPr>
            <a:r>
              <a:t>💡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0" y="2743200"/>
            <a:ext cx="31089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Consultoria em IA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0" y="3200400"/>
            <a:ext cx="310896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Estratégias e sistemas inteligentes adaptados à sua empresa — da análise à implementação.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046720" y="2011680"/>
            <a:ext cx="3474720" cy="2286000"/>
          </a:xfrm>
          <a:prstGeom prst="roundRect">
            <a:avLst/>
          </a:prstGeom>
          <a:solidFill>
            <a:srgbClr val="2323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TextBox 14"/>
          <p:cNvSpPr txBox="1"/>
          <p:nvPr/>
        </p:nvSpPr>
        <p:spPr>
          <a:xfrm>
            <a:off x="8229600" y="2194560"/>
            <a:ext cx="914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1">
                <a:solidFill>
                  <a:srgbClr val="A855F7"/>
                </a:solidFill>
                <a:latin typeface="Arial"/>
              </a:defRPr>
            </a:pPr>
            <a:r>
              <a:t>⚡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29600" y="2743200"/>
            <a:ext cx="31089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Automações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29600" y="3200400"/>
            <a:ext cx="310896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Automatize processos com Make, N8N e fluxos inteligentes. Reduza custos e ganhe eficiência.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31520" y="4572000"/>
            <a:ext cx="3474720" cy="2286000"/>
          </a:xfrm>
          <a:prstGeom prst="roundRect">
            <a:avLst/>
          </a:prstGeom>
          <a:solidFill>
            <a:srgbClr val="2323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TextBox 18"/>
          <p:cNvSpPr txBox="1"/>
          <p:nvPr/>
        </p:nvSpPr>
        <p:spPr>
          <a:xfrm>
            <a:off x="914400" y="4754880"/>
            <a:ext cx="914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1">
                <a:solidFill>
                  <a:srgbClr val="A855F7"/>
                </a:solidFill>
                <a:latin typeface="Arial"/>
              </a:defRPr>
            </a:pPr>
            <a:r>
              <a:t>🤖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4400" y="5303520"/>
            <a:ext cx="31089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Agentes IA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14400" y="5760720"/>
            <a:ext cx="310896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Assistentes virtuais 24/7 para WhatsApp, atendimento ao cliente e operações internas.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389120" y="4572000"/>
            <a:ext cx="3474720" cy="2286000"/>
          </a:xfrm>
          <a:prstGeom prst="roundRect">
            <a:avLst/>
          </a:prstGeom>
          <a:solidFill>
            <a:srgbClr val="2323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TextBox 22"/>
          <p:cNvSpPr txBox="1"/>
          <p:nvPr/>
        </p:nvSpPr>
        <p:spPr>
          <a:xfrm>
            <a:off x="4572000" y="4754880"/>
            <a:ext cx="914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1">
                <a:solidFill>
                  <a:srgbClr val="A855F7"/>
                </a:solidFill>
                <a:latin typeface="Arial"/>
              </a:defRPr>
            </a:pPr>
            <a:r>
              <a:t>📊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72000" y="5303520"/>
            <a:ext cx="31089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Data Analytics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000" y="5760720"/>
            <a:ext cx="310896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Análise de dados com IA. Visualização, previsões e insights para decisões estratégicas.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046720" y="4572000"/>
            <a:ext cx="3474720" cy="2286000"/>
          </a:xfrm>
          <a:prstGeom prst="roundRect">
            <a:avLst/>
          </a:prstGeom>
          <a:solidFill>
            <a:srgbClr val="2323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TextBox 26"/>
          <p:cNvSpPr txBox="1"/>
          <p:nvPr/>
        </p:nvSpPr>
        <p:spPr>
          <a:xfrm>
            <a:off x="8229600" y="4754880"/>
            <a:ext cx="914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1">
                <a:solidFill>
                  <a:srgbClr val="A855F7"/>
                </a:solidFill>
                <a:latin typeface="Arial"/>
              </a:defRPr>
            </a:pPr>
            <a:r>
              <a:t>🚀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229600" y="5303520"/>
            <a:ext cx="31089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Transformação Digital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229600" y="5760720"/>
            <a:ext cx="310896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Acompanhamento completo na jornada de adoção de IA no seu negócio.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3-course-learn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solidFill>
            <a:srgbClr val="1919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54864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FORMAÇÃO DESTACADA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914400"/>
            <a:ext cx="64008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Arial"/>
              </a:defRPr>
            </a:pPr>
            <a:r>
              <a:t>Curso Intensivo de 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1645920"/>
            <a:ext cx="64008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0">
                <a:solidFill>
                  <a:srgbClr val="F8FAFC"/>
                </a:solidFill>
                <a:latin typeface="Arial"/>
              </a:defRPr>
            </a:pPr>
            <a:r>
              <a:t>32 Horas  •  8 Semanas  •  Certificado DGERT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31520" y="2377440"/>
            <a:ext cx="6400800" cy="5029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914400" y="2487168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A855F7"/>
                </a:solidFill>
                <a:latin typeface="Arial"/>
              </a:defRPr>
            </a:pPr>
            <a:r>
              <a:t>Módulo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11680" y="2487168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FFFFF"/>
                </a:solidFill>
                <a:latin typeface="Arial"/>
              </a:defRPr>
            </a:pPr>
            <a:r>
              <a:t>Introdução à 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17920" y="2487168"/>
            <a:ext cx="73152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200" b="0">
                <a:solidFill>
                  <a:srgbClr val="64748B"/>
                </a:solidFill>
                <a:latin typeface="Arial"/>
              </a:defRPr>
            </a:pPr>
            <a:r>
              <a:t>4h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31520" y="2971800"/>
            <a:ext cx="6400800" cy="5029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914400" y="3081528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A855F7"/>
                </a:solidFill>
                <a:latin typeface="Arial"/>
              </a:defRPr>
            </a:pPr>
            <a:r>
              <a:t>Módulo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11680" y="3081528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FFFFF"/>
                </a:solidFill>
                <a:latin typeface="Arial"/>
              </a:defRPr>
            </a:pPr>
            <a:r>
              <a:t>Prompting e Assistentes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17920" y="3081528"/>
            <a:ext cx="73152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200" b="0">
                <a:solidFill>
                  <a:srgbClr val="64748B"/>
                </a:solidFill>
                <a:latin typeface="Arial"/>
              </a:defRPr>
            </a:pPr>
            <a:r>
              <a:t>8h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31520" y="3566160"/>
            <a:ext cx="6400800" cy="5029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914400" y="3675888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A855F7"/>
                </a:solidFill>
                <a:latin typeface="Arial"/>
              </a:defRPr>
            </a:pPr>
            <a:r>
              <a:t>Módulo 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11680" y="3675888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FFFFF"/>
                </a:solidFill>
                <a:latin typeface="Arial"/>
              </a:defRPr>
            </a:pPr>
            <a:r>
              <a:t>Data Analytics com IA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17920" y="3675888"/>
            <a:ext cx="73152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200" b="0">
                <a:solidFill>
                  <a:srgbClr val="64748B"/>
                </a:solidFill>
                <a:latin typeface="Arial"/>
              </a:defRPr>
            </a:pPr>
            <a:r>
              <a:t>4h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31520" y="4160520"/>
            <a:ext cx="6400800" cy="5029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914400" y="4270248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A855F7"/>
                </a:solidFill>
                <a:latin typeface="Arial"/>
              </a:defRPr>
            </a:pPr>
            <a:r>
              <a:t>Módulo 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11680" y="4270248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FFFFF"/>
                </a:solidFill>
                <a:latin typeface="Arial"/>
              </a:defRPr>
            </a:pPr>
            <a:r>
              <a:t>Marketing de IA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17920" y="4270248"/>
            <a:ext cx="73152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200" b="0">
                <a:solidFill>
                  <a:srgbClr val="64748B"/>
                </a:solidFill>
                <a:latin typeface="Arial"/>
              </a:defRPr>
            </a:pPr>
            <a:r>
              <a:t>4h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31520" y="4754880"/>
            <a:ext cx="6400800" cy="5029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4" name="TextBox 23"/>
          <p:cNvSpPr txBox="1"/>
          <p:nvPr/>
        </p:nvSpPr>
        <p:spPr>
          <a:xfrm>
            <a:off x="914400" y="4864608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A855F7"/>
                </a:solidFill>
                <a:latin typeface="Arial"/>
              </a:defRPr>
            </a:pPr>
            <a:r>
              <a:t>Módulo 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11680" y="4864608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FFFFF"/>
                </a:solidFill>
                <a:latin typeface="Arial"/>
              </a:defRPr>
            </a:pPr>
            <a:r>
              <a:t>Estratégia de IA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17920" y="4864608"/>
            <a:ext cx="73152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200" b="0">
                <a:solidFill>
                  <a:srgbClr val="64748B"/>
                </a:solidFill>
                <a:latin typeface="Arial"/>
              </a:defRPr>
            </a:pPr>
            <a:r>
              <a:t>8h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31520" y="5349240"/>
            <a:ext cx="6400800" cy="5029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8" name="TextBox 27"/>
          <p:cNvSpPr txBox="1"/>
          <p:nvPr/>
        </p:nvSpPr>
        <p:spPr>
          <a:xfrm>
            <a:off x="914400" y="5458968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A855F7"/>
                </a:solidFill>
                <a:latin typeface="Arial"/>
              </a:defRPr>
            </a:pPr>
            <a:r>
              <a:t>Módulo 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11680" y="5458968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FFFFF"/>
                </a:solidFill>
                <a:latin typeface="Arial"/>
              </a:defRPr>
            </a:pPr>
            <a:r>
              <a:t>Automações Inteligentes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17920" y="5458968"/>
            <a:ext cx="73152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200" b="0">
                <a:solidFill>
                  <a:srgbClr val="64748B"/>
                </a:solidFill>
                <a:latin typeface="Arial"/>
              </a:defRPr>
            </a:pPr>
            <a:r>
              <a:t>8h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229600" y="2286000"/>
            <a:ext cx="3200400" cy="3657600"/>
          </a:xfrm>
          <a:prstGeom prst="roundRect">
            <a:avLst/>
          </a:prstGeom>
          <a:solidFill>
            <a:srgbClr val="A855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2" name="TextBox 31"/>
          <p:cNvSpPr txBox="1"/>
          <p:nvPr/>
        </p:nvSpPr>
        <p:spPr>
          <a:xfrm>
            <a:off x="8229600" y="2743200"/>
            <a:ext cx="32004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5200" b="1">
                <a:solidFill>
                  <a:srgbClr val="FFFFFF"/>
                </a:solidFill>
                <a:latin typeface="Arial"/>
              </a:defRPr>
            </a:pPr>
            <a:r>
              <a:t>950€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229600" y="3474720"/>
            <a:ext cx="32004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600" b="0">
                <a:solidFill>
                  <a:srgbClr val="FFFFFF"/>
                </a:solidFill>
                <a:latin typeface="Arial"/>
              </a:defRPr>
            </a:pPr>
            <a:r>
              <a:t>por pessoa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503920" y="4114800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FFFF"/>
                </a:solidFill>
                <a:latin typeface="Arial"/>
              </a:defRPr>
            </a:pPr>
            <a:r>
              <a:t>✓ Online ou Presencial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03920" y="4480560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FFFF"/>
                </a:solidFill>
                <a:latin typeface="Arial"/>
              </a:defRPr>
            </a:pPr>
            <a:r>
              <a:t>✓ Certificado DGERT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503920" y="4846320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FFFF"/>
                </a:solidFill>
                <a:latin typeface="Arial"/>
              </a:defRPr>
            </a:pPr>
            <a:r>
              <a:t>✓ Cheque Formação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503920" y="5212080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FFFF"/>
                </a:solidFill>
                <a:latin typeface="Arial"/>
              </a:defRPr>
            </a:pPr>
            <a:r>
              <a:t>✓ Formadores Expert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3" name="Rectangl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2" name="Picture 1" descr="04-whatsapp-ag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1520" y="54864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SOLUÇÃO EMPRESARIAL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914400"/>
            <a:ext cx="73152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Arial"/>
              </a:defRPr>
            </a:pPr>
            <a:r>
              <a:t>Agentes IA para WhatsApp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1645920"/>
            <a:ext cx="73152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0">
                <a:solidFill>
                  <a:srgbClr val="F8FAFC"/>
                </a:solidFill>
                <a:latin typeface="Arial"/>
              </a:defRPr>
            </a:pPr>
            <a:r>
              <a:t>Atendimento automático 24/7 com Inteligência Artificial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31520" y="2560320"/>
            <a:ext cx="2286000" cy="1280160"/>
          </a:xfrm>
          <a:prstGeom prst="roundRect">
            <a:avLst/>
          </a:prstGeom>
          <a:solidFill>
            <a:srgbClr val="2828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731520" y="2697479"/>
            <a:ext cx="2286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200" b="1">
                <a:solidFill>
                  <a:srgbClr val="A855F7"/>
                </a:solidFill>
                <a:latin typeface="Arial"/>
              </a:defRPr>
            </a:pPr>
            <a:r>
              <a:t>24/7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520" y="3337560"/>
            <a:ext cx="2286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300" b="0">
                <a:solidFill>
                  <a:srgbClr val="F8FAFC"/>
                </a:solidFill>
                <a:latin typeface="Arial"/>
              </a:defRPr>
            </a:pPr>
            <a:r>
              <a:t>Atendimento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00400" y="2560320"/>
            <a:ext cx="2286000" cy="1280160"/>
          </a:xfrm>
          <a:prstGeom prst="roundRect">
            <a:avLst/>
          </a:prstGeom>
          <a:solidFill>
            <a:srgbClr val="2828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3200400" y="2697479"/>
            <a:ext cx="2286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200" b="1">
                <a:solidFill>
                  <a:srgbClr val="A855F7"/>
                </a:solidFill>
                <a:latin typeface="Arial"/>
              </a:defRPr>
            </a:pPr>
            <a:r>
              <a:t>80%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0400" y="3337560"/>
            <a:ext cx="2286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300" b="0">
                <a:solidFill>
                  <a:srgbClr val="F8FAFC"/>
                </a:solidFill>
                <a:latin typeface="Arial"/>
              </a:defRPr>
            </a:pPr>
            <a:r>
              <a:t>Redução Custos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669280" y="2560320"/>
            <a:ext cx="2286000" cy="1280160"/>
          </a:xfrm>
          <a:prstGeom prst="roundRect">
            <a:avLst/>
          </a:prstGeom>
          <a:solidFill>
            <a:srgbClr val="2828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TextBox 13"/>
          <p:cNvSpPr txBox="1"/>
          <p:nvPr/>
        </p:nvSpPr>
        <p:spPr>
          <a:xfrm>
            <a:off x="5669280" y="2697479"/>
            <a:ext cx="2286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200" b="1">
                <a:solidFill>
                  <a:srgbClr val="A855F7"/>
                </a:solidFill>
                <a:latin typeface="Arial"/>
              </a:defRPr>
            </a:pPr>
            <a:r>
              <a:t>∞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69280" y="3337560"/>
            <a:ext cx="2286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300" b="0">
                <a:solidFill>
                  <a:srgbClr val="F8FAFC"/>
                </a:solidFill>
                <a:latin typeface="Arial"/>
              </a:defRPr>
            </a:pPr>
            <a:r>
              <a:t>Escalabilidade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1520" y="4114800"/>
            <a:ext cx="5486400" cy="228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 sz="1500">
                <a:solidFill>
                  <a:srgbClr val="F8FAFC"/>
                </a:solidFill>
                <a:latin typeface="Arial"/>
              </a:defRPr>
            </a:pPr>
            <a:r>
              <a:t>• Chatbot inteligente para suporte</a:t>
            </a:r>
          </a:p>
          <a:p>
            <a:pPr>
              <a:spcAft>
                <a:spcPts val="800"/>
              </a:spcAft>
              <a:defRPr sz="1500">
                <a:solidFill>
                  <a:srgbClr val="F8FAFC"/>
                </a:solidFill>
                <a:latin typeface="Arial"/>
              </a:defRPr>
            </a:pPr>
            <a:r>
              <a:t>• Agendamentos automáticos</a:t>
            </a:r>
          </a:p>
          <a:p>
            <a:pPr>
              <a:spcAft>
                <a:spcPts val="800"/>
              </a:spcAft>
              <a:defRPr sz="1500">
                <a:solidFill>
                  <a:srgbClr val="F8FAFC"/>
                </a:solidFill>
                <a:latin typeface="Arial"/>
              </a:defRPr>
            </a:pPr>
            <a:r>
              <a:t>• CRM integrado</a:t>
            </a:r>
          </a:p>
          <a:p>
            <a:pPr>
              <a:spcAft>
                <a:spcPts val="800"/>
              </a:spcAft>
              <a:defRPr sz="1500">
                <a:solidFill>
                  <a:srgbClr val="F8FAFC"/>
                </a:solidFill>
                <a:latin typeface="Arial"/>
              </a:defRPr>
            </a:pPr>
            <a:r>
              <a:t>• Respostas em texto ou áudio</a:t>
            </a:r>
          </a:p>
          <a:p>
            <a:pPr>
              <a:spcAft>
                <a:spcPts val="800"/>
              </a:spcAft>
              <a:defRPr sz="1500">
                <a:solidFill>
                  <a:srgbClr val="F8FAFC"/>
                </a:solidFill>
                <a:latin typeface="Arial"/>
              </a:defRPr>
            </a:pPr>
            <a:r>
              <a:t>• Integrações: Salesforce, HubSpot, Zendesk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772400" y="2743200"/>
            <a:ext cx="3657600" cy="3200400"/>
          </a:xfrm>
          <a:prstGeom prst="roundRect">
            <a:avLst/>
          </a:prstGeom>
          <a:solidFill>
            <a:srgbClr val="2D2D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8" name="TextBox 17"/>
          <p:cNvSpPr txBox="1"/>
          <p:nvPr/>
        </p:nvSpPr>
        <p:spPr>
          <a:xfrm>
            <a:off x="7772400" y="301752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 b="1">
                <a:solidFill>
                  <a:srgbClr val="A855F7"/>
                </a:solidFill>
                <a:latin typeface="Arial"/>
              </a:defRPr>
            </a:pPr>
            <a:r>
              <a:t>PLANO PRO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72400" y="3474720"/>
            <a:ext cx="36576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800" b="1">
                <a:solidFill>
                  <a:srgbClr val="FFFFFF"/>
                </a:solidFill>
                <a:latin typeface="Arial"/>
              </a:defRPr>
            </a:pPr>
            <a:r>
              <a:t>79€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72400" y="411480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0">
                <a:solidFill>
                  <a:srgbClr val="64748B"/>
                </a:solidFill>
                <a:latin typeface="Arial"/>
              </a:defRPr>
            </a:pPr>
            <a:r>
              <a:t>/mês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29600" y="4663440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✓ Conversas ilimitadas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29600" y="5029200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✓ Análise avançada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29600" y="5394959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✓ Suporte 24/7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3" name="Rectangl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2" name="Picture 1" descr="05-team-exper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1520" y="54864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A NOSSA EQUIPA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914400"/>
            <a:ext cx="9144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Arial"/>
              </a:defRPr>
            </a:pPr>
            <a:r>
              <a:t>Formadores Especializados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1645920"/>
            <a:ext cx="91440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500" b="0">
                <a:solidFill>
                  <a:srgbClr val="F8FAFC"/>
                </a:solidFill>
                <a:latin typeface="Arial"/>
              </a:defRPr>
            </a:pPr>
            <a:r>
              <a:t>Profissionais com 10-25 anos de experiência em IA aplicada a negócios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31520" y="2194560"/>
            <a:ext cx="3474720" cy="201168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Oval 7"/>
          <p:cNvSpPr/>
          <p:nvPr/>
        </p:nvSpPr>
        <p:spPr>
          <a:xfrm>
            <a:off x="868680" y="2468879"/>
            <a:ext cx="1005840" cy="1005840"/>
          </a:xfrm>
          <a:prstGeom prst="ellipse">
            <a:avLst/>
          </a:prstGeom>
          <a:solidFill>
            <a:srgbClr val="A855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1051560" y="2697480"/>
            <a:ext cx="64008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800" b="0">
                <a:solidFill>
                  <a:srgbClr val="FFFFFF"/>
                </a:solidFill>
                <a:latin typeface="Arial"/>
              </a:defRPr>
            </a:pPr>
            <a:r>
              <a:t>👤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11680" y="2560320"/>
            <a:ext cx="201168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FFFFFF"/>
                </a:solidFill>
                <a:latin typeface="Arial"/>
              </a:defRPr>
            </a:pPr>
            <a:r>
              <a:t>José Espregueira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11680" y="2926080"/>
            <a:ext cx="20116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100" b="0">
                <a:solidFill>
                  <a:srgbClr val="A855F7"/>
                </a:solidFill>
                <a:latin typeface="Arial"/>
              </a:defRPr>
            </a:pPr>
            <a:r>
              <a:t>CIO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11680" y="3246120"/>
            <a:ext cx="20116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000" b="0">
                <a:solidFill>
                  <a:srgbClr val="64748B"/>
                </a:solidFill>
                <a:latin typeface="Arial"/>
              </a:defRPr>
            </a:pPr>
            <a:r>
              <a:t>+20 anos indústria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480559" y="2194560"/>
            <a:ext cx="3474720" cy="201168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Oval 13"/>
          <p:cNvSpPr/>
          <p:nvPr/>
        </p:nvSpPr>
        <p:spPr>
          <a:xfrm>
            <a:off x="4617720" y="2468879"/>
            <a:ext cx="1005840" cy="1005840"/>
          </a:xfrm>
          <a:prstGeom prst="ellipse">
            <a:avLst/>
          </a:prstGeom>
          <a:solidFill>
            <a:srgbClr val="A855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TextBox 14"/>
          <p:cNvSpPr txBox="1"/>
          <p:nvPr/>
        </p:nvSpPr>
        <p:spPr>
          <a:xfrm>
            <a:off x="4800599" y="2697480"/>
            <a:ext cx="64008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800" b="0">
                <a:solidFill>
                  <a:srgbClr val="FFFFFF"/>
                </a:solidFill>
                <a:latin typeface="Arial"/>
              </a:defRPr>
            </a:pPr>
            <a:r>
              <a:t>👤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60719" y="2560320"/>
            <a:ext cx="201168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FFFFFF"/>
                </a:solidFill>
                <a:latin typeface="Arial"/>
              </a:defRPr>
            </a:pPr>
            <a:r>
              <a:t>Miguel Silva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60719" y="2926080"/>
            <a:ext cx="20116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100" b="0">
                <a:solidFill>
                  <a:srgbClr val="A855F7"/>
                </a:solidFill>
                <a:latin typeface="Arial"/>
              </a:defRPr>
            </a:pPr>
            <a:r>
              <a:t>Economista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60719" y="3246120"/>
            <a:ext cx="20116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000" b="0">
                <a:solidFill>
                  <a:srgbClr val="64748B"/>
                </a:solidFill>
                <a:latin typeface="Arial"/>
              </a:defRPr>
            </a:pPr>
            <a:r>
              <a:t>+20 anos consultoria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229600" y="2194560"/>
            <a:ext cx="3474720" cy="201168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Oval 19"/>
          <p:cNvSpPr/>
          <p:nvPr/>
        </p:nvSpPr>
        <p:spPr>
          <a:xfrm>
            <a:off x="8366760" y="2468879"/>
            <a:ext cx="1005840" cy="1005840"/>
          </a:xfrm>
          <a:prstGeom prst="ellipse">
            <a:avLst/>
          </a:prstGeom>
          <a:solidFill>
            <a:srgbClr val="A855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TextBox 20"/>
          <p:cNvSpPr txBox="1"/>
          <p:nvPr/>
        </p:nvSpPr>
        <p:spPr>
          <a:xfrm>
            <a:off x="8549640" y="2697480"/>
            <a:ext cx="64008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800" b="0">
                <a:solidFill>
                  <a:srgbClr val="FFFFFF"/>
                </a:solidFill>
                <a:latin typeface="Arial"/>
              </a:defRPr>
            </a:pPr>
            <a:r>
              <a:t>👤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509760" y="2560320"/>
            <a:ext cx="201168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FFFFFF"/>
                </a:solidFill>
                <a:latin typeface="Arial"/>
              </a:defRPr>
            </a:pPr>
            <a:r>
              <a:t>António Castro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509760" y="2926080"/>
            <a:ext cx="20116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100" b="0">
                <a:solidFill>
                  <a:srgbClr val="A855F7"/>
                </a:solidFill>
                <a:latin typeface="Arial"/>
              </a:defRPr>
            </a:pPr>
            <a:r>
              <a:t>Marketing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09760" y="3246120"/>
            <a:ext cx="20116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000" b="0">
                <a:solidFill>
                  <a:srgbClr val="64748B"/>
                </a:solidFill>
                <a:latin typeface="Arial"/>
              </a:defRPr>
            </a:pPr>
            <a:r>
              <a:t>+25 anos docente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31520" y="4480560"/>
            <a:ext cx="3474720" cy="201168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868680" y="4754880"/>
            <a:ext cx="1005840" cy="1005840"/>
          </a:xfrm>
          <a:prstGeom prst="ellipse">
            <a:avLst/>
          </a:prstGeom>
          <a:solidFill>
            <a:srgbClr val="A855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TextBox 26"/>
          <p:cNvSpPr txBox="1"/>
          <p:nvPr/>
        </p:nvSpPr>
        <p:spPr>
          <a:xfrm>
            <a:off x="1051560" y="4983480"/>
            <a:ext cx="64008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800" b="0">
                <a:solidFill>
                  <a:srgbClr val="FFFFFF"/>
                </a:solidFill>
                <a:latin typeface="Arial"/>
              </a:defRPr>
            </a:pPr>
            <a:r>
              <a:t>👤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11680" y="4846320"/>
            <a:ext cx="201168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FFFFFF"/>
                </a:solidFill>
                <a:latin typeface="Arial"/>
              </a:defRPr>
            </a:pPr>
            <a:r>
              <a:t>Fábio Fernandes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11680" y="5212080"/>
            <a:ext cx="20116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100" b="0">
                <a:solidFill>
                  <a:srgbClr val="A855F7"/>
                </a:solidFill>
                <a:latin typeface="Arial"/>
              </a:defRPr>
            </a:pPr>
            <a:r>
              <a:t>Analytics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11680" y="5532120"/>
            <a:ext cx="20116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000" b="0">
                <a:solidFill>
                  <a:srgbClr val="64748B"/>
                </a:solidFill>
                <a:latin typeface="Arial"/>
              </a:defRPr>
            </a:pPr>
            <a:r>
              <a:t>+10 anos dados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480559" y="4480560"/>
            <a:ext cx="3474720" cy="201168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2" name="Oval 31"/>
          <p:cNvSpPr/>
          <p:nvPr/>
        </p:nvSpPr>
        <p:spPr>
          <a:xfrm>
            <a:off x="4617720" y="4754880"/>
            <a:ext cx="1005840" cy="1005840"/>
          </a:xfrm>
          <a:prstGeom prst="ellipse">
            <a:avLst/>
          </a:prstGeom>
          <a:solidFill>
            <a:srgbClr val="A855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3" name="TextBox 32"/>
          <p:cNvSpPr txBox="1"/>
          <p:nvPr/>
        </p:nvSpPr>
        <p:spPr>
          <a:xfrm>
            <a:off x="4800599" y="4983480"/>
            <a:ext cx="64008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800" b="0">
                <a:solidFill>
                  <a:srgbClr val="FFFFFF"/>
                </a:solidFill>
                <a:latin typeface="Arial"/>
              </a:defRPr>
            </a:pPr>
            <a:r>
              <a:t>👤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60719" y="4846320"/>
            <a:ext cx="201168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FFFFFF"/>
                </a:solidFill>
                <a:latin typeface="Arial"/>
              </a:defRPr>
            </a:pPr>
            <a:r>
              <a:t>João Marques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60719" y="5212080"/>
            <a:ext cx="20116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100" b="0">
                <a:solidFill>
                  <a:srgbClr val="A855F7"/>
                </a:solidFill>
                <a:latin typeface="Arial"/>
              </a:defRPr>
            </a:pPr>
            <a:r>
              <a:t>IA Generativa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760719" y="5532120"/>
            <a:ext cx="20116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000" b="0">
                <a:solidFill>
                  <a:srgbClr val="64748B"/>
                </a:solidFill>
                <a:latin typeface="Arial"/>
              </a:defRPr>
            </a:pPr>
            <a:r>
              <a:t>Storytelling &amp; MKT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229600" y="4480560"/>
            <a:ext cx="3474720" cy="201168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8" name="Oval 37"/>
          <p:cNvSpPr/>
          <p:nvPr/>
        </p:nvSpPr>
        <p:spPr>
          <a:xfrm>
            <a:off x="8366760" y="4754880"/>
            <a:ext cx="1005840" cy="1005840"/>
          </a:xfrm>
          <a:prstGeom prst="ellipse">
            <a:avLst/>
          </a:prstGeom>
          <a:solidFill>
            <a:srgbClr val="A855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9" name="TextBox 38"/>
          <p:cNvSpPr txBox="1"/>
          <p:nvPr/>
        </p:nvSpPr>
        <p:spPr>
          <a:xfrm>
            <a:off x="8549640" y="4983480"/>
            <a:ext cx="64008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800" b="0">
                <a:solidFill>
                  <a:srgbClr val="FFFFFF"/>
                </a:solidFill>
                <a:latin typeface="Arial"/>
              </a:defRPr>
            </a:pPr>
            <a:r>
              <a:t>👤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509760" y="4846320"/>
            <a:ext cx="201168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FFFFFF"/>
                </a:solidFill>
                <a:latin typeface="Arial"/>
              </a:defRPr>
            </a:pPr>
            <a:r>
              <a:t>Bruno Oliveira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509760" y="5212080"/>
            <a:ext cx="20116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100" b="0">
                <a:solidFill>
                  <a:srgbClr val="A855F7"/>
                </a:solidFill>
                <a:latin typeface="Arial"/>
              </a:defRPr>
            </a:pPr>
            <a:r>
              <a:t>Digital Hub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509760" y="5532120"/>
            <a:ext cx="20116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000" b="0">
                <a:solidFill>
                  <a:srgbClr val="64748B"/>
                </a:solidFill>
                <a:latin typeface="Arial"/>
              </a:defRPr>
            </a:pPr>
            <a:r>
              <a:t>Sumol+Compal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731520" y="54864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TESTEMUNHOS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" y="914400"/>
            <a:ext cx="9144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Arial"/>
              </a:defRPr>
            </a:pPr>
            <a:r>
              <a:t>O Que Dizem os Nossos Alunos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31520" y="2011680"/>
            <a:ext cx="10515600" cy="128016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1097280" y="2148840"/>
            <a:ext cx="18288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C832"/>
                </a:solidFill>
                <a:latin typeface="Arial"/>
              </a:defRPr>
            </a:pPr>
            <a:r>
              <a:t>★★★★★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7280" y="2468880"/>
            <a:ext cx="96012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"A formação mudou completamente a forma como trabalho. Em apenas uma sessão percebi como usar o ChatGPT para otimizar tarefas."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7280" y="2926080"/>
            <a:ext cx="91440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64748B"/>
                </a:solidFill>
                <a:latin typeface="Arial"/>
              </a:defRPr>
            </a:pPr>
            <a:r>
              <a:t>— Joana Ferreira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1520" y="3566160"/>
            <a:ext cx="10515600" cy="128016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TextBox 9"/>
          <p:cNvSpPr txBox="1"/>
          <p:nvPr/>
        </p:nvSpPr>
        <p:spPr>
          <a:xfrm>
            <a:off x="1097280" y="3703320"/>
            <a:ext cx="18288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C832"/>
                </a:solidFill>
                <a:latin typeface="Arial"/>
              </a:defRPr>
            </a:pPr>
            <a:r>
              <a:t>★★★★★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7280" y="4023360"/>
            <a:ext cx="96012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"Consegui criar o meu primeiro assistente interno para automatizar relatórios e poupo horas por semana."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97280" y="4480560"/>
            <a:ext cx="91440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64748B"/>
                </a:solidFill>
                <a:latin typeface="Arial"/>
              </a:defRPr>
            </a:pPr>
            <a:r>
              <a:t>— Participante Nível II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31520" y="5120640"/>
            <a:ext cx="10515600" cy="128016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TextBox 13"/>
          <p:cNvSpPr txBox="1"/>
          <p:nvPr/>
        </p:nvSpPr>
        <p:spPr>
          <a:xfrm>
            <a:off x="1097280" y="5257800"/>
            <a:ext cx="18288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C832"/>
                </a:solidFill>
                <a:latin typeface="Arial"/>
              </a:defRPr>
            </a:pPr>
            <a:r>
              <a:t>★★★★★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97280" y="5577840"/>
            <a:ext cx="96012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"Participámos com a nossa equipa e foi das decisões mais inteligentes. Já vimos resultados logo na primeira semana."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97280" y="6035040"/>
            <a:ext cx="91440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64748B"/>
                </a:solidFill>
                <a:latin typeface="Arial"/>
              </a:defRPr>
            </a:pPr>
            <a:r>
              <a:t>— Camilo Andrade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731520" y="54864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DIFERENCIAÇÃO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" y="914400"/>
            <a:ext cx="9144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400" b="1">
                <a:solidFill>
                  <a:srgbClr val="FFFFFF"/>
                </a:solidFill>
                <a:latin typeface="Arial"/>
              </a:defRPr>
            </a:pPr>
            <a:r>
              <a:t>Porquê a CleverXico?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1828800"/>
            <a:ext cx="5486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400" b="0">
                <a:solidFill>
                  <a:srgbClr val="FFFFFF"/>
                </a:solidFill>
                <a:latin typeface="Arial"/>
              </a:defRPr>
            </a:pPr>
            <a:r>
              <a:t>🏆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3040" y="182880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Histórico Comprovado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3040" y="2194560"/>
            <a:ext cx="9144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Mais de 500 alunos formados em Indústria, Logística, Retalho e Contabilidade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" y="2788920"/>
            <a:ext cx="5486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400" b="0">
                <a:solidFill>
                  <a:srgbClr val="FFFFFF"/>
                </a:solidFill>
                <a:latin typeface="Arial"/>
              </a:defRPr>
            </a:pPr>
            <a:r>
              <a:t>👨‍🏫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63040" y="278892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Formadores Experientes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63040" y="3154679"/>
            <a:ext cx="9144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Profissionais com 10-25 anos de experiência em contextos reais de inovação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1520" y="3749039"/>
            <a:ext cx="5486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400" b="0">
                <a:solidFill>
                  <a:srgbClr val="FFFFFF"/>
                </a:solidFill>
                <a:latin typeface="Arial"/>
              </a:defRPr>
            </a:pPr>
            <a:r>
              <a:t>⚡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63040" y="3749039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Abordagem 100% Prática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63040" y="4114800"/>
            <a:ext cx="9144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Casos reais, aplicação imediata, resultados desde o primeiro dia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1520" y="4709160"/>
            <a:ext cx="5486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400" b="0">
                <a:solidFill>
                  <a:srgbClr val="FFFFFF"/>
                </a:solidFill>
                <a:latin typeface="Arial"/>
              </a:defRPr>
            </a:pPr>
            <a:r>
              <a:t>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63040" y="470916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Certificação DGERT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63040" y="5074920"/>
            <a:ext cx="9144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Formação reconhecida e elegível para Cheque Formação (receba até 750€)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1520" y="5669280"/>
            <a:ext cx="5486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400" b="0">
                <a:solidFill>
                  <a:srgbClr val="FFFFFF"/>
                </a:solidFill>
                <a:latin typeface="Arial"/>
              </a:defRPr>
            </a:pPr>
            <a:r>
              <a:t>🌐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63040" y="566928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Flexibilidade Total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63040" y="6035040"/>
            <a:ext cx="9144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Online ou presencial, horário laboral ou pós-laboral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3" name="Rectangl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2" name="Picture 1" descr="06-cta-transform-v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28800"/>
            <a:ext cx="12188952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800" b="1">
                <a:solidFill>
                  <a:srgbClr val="FFFFFF"/>
                </a:solidFill>
                <a:latin typeface="Arial"/>
              </a:defRPr>
            </a:pPr>
            <a:r>
              <a:t>Pronto para Transformar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560320"/>
            <a:ext cx="12188952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800" b="1">
                <a:solidFill>
                  <a:srgbClr val="A855F7"/>
                </a:solidFill>
                <a:latin typeface="Arial"/>
              </a:defRPr>
            </a:pPr>
            <a:r>
              <a:t>o Seu Negócio com IA?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657600"/>
            <a:ext cx="12188952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800" b="0">
                <a:solidFill>
                  <a:srgbClr val="F8FAFC"/>
                </a:solidFill>
                <a:latin typeface="Arial"/>
              </a:defRPr>
            </a:pPr>
            <a:r>
              <a:t>Agende uma demonstração personalizada ou inscreva-se nos nossos cursos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00400" y="4572000"/>
            <a:ext cx="5788152" cy="1645920"/>
          </a:xfrm>
          <a:prstGeom prst="roundRect">
            <a:avLst/>
          </a:prstGeom>
          <a:solidFill>
            <a:srgbClr val="32324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3657600" y="4846320"/>
            <a:ext cx="45720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600" b="0">
                <a:solidFill>
                  <a:srgbClr val="FFFFFF"/>
                </a:solidFill>
                <a:latin typeface="Arial"/>
              </a:defRPr>
            </a:pPr>
            <a:r>
              <a:t>🌐  cleverxico.com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0" y="5212080"/>
            <a:ext cx="45720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600" b="0">
                <a:solidFill>
                  <a:srgbClr val="FFFFFF"/>
                </a:solidFill>
                <a:latin typeface="Arial"/>
              </a:defRPr>
            </a:pPr>
            <a:r>
              <a:t>📧  geral@cleverxico.com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7600" y="5577840"/>
            <a:ext cx="45720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600" b="0">
                <a:solidFill>
                  <a:srgbClr val="FFFFFF"/>
                </a:solidFill>
                <a:latin typeface="Arial"/>
              </a:defRPr>
            </a:pPr>
            <a:r>
              <a:t>📱  +351 912 739 184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